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63" r:id="rId5"/>
    <p:sldId id="260" r:id="rId6"/>
    <p:sldId id="261" r:id="rId7"/>
    <p:sldId id="262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65" r:id="rId19"/>
    <p:sldId id="276" r:id="rId2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b="1"/>
            </a:lvl1pPr>
          </a:lstStyle>
          <a:p>
            <a:r>
              <a:rPr lang="ru-RU" dirty="0" smtClean="0"/>
              <a:t>Маленькие  волонтеры  или  добрые  дела  дошколят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7394712" y="4797286"/>
            <a:ext cx="3670853" cy="46051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 smtClean="0"/>
              <a:t>Подготовила Шмидт Н.В.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ru-RU" dirty="0" smtClean="0"/>
              <a:t>Нижневартовск 2018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851963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943F4-926E-4E5A-8576-BC6FC269AA99}" type="datetimeFigureOut">
              <a:rPr lang="ru-RU" smtClean="0"/>
              <a:t>25.03.2019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660CE-DECD-4932-BEC4-52EE04AEDA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56535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943F4-926E-4E5A-8576-BC6FC269AA99}" type="datetimeFigureOut">
              <a:rPr lang="ru-RU" smtClean="0"/>
              <a:t>25.03.2019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660CE-DECD-4932-BEC4-52EE04AEDA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96627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943F4-926E-4E5A-8576-BC6FC269AA99}" type="datetimeFigureOut">
              <a:rPr lang="ru-RU" smtClean="0"/>
              <a:t>25.03.2019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660CE-DECD-4932-BEC4-52EE04AEDA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98823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943F4-926E-4E5A-8576-BC6FC269AA99}" type="datetimeFigureOut">
              <a:rPr lang="ru-RU" smtClean="0"/>
              <a:t>25.03.2019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660CE-DECD-4932-BEC4-52EE04AEDA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10344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943F4-926E-4E5A-8576-BC6FC269AA99}" type="datetimeFigureOut">
              <a:rPr lang="ru-RU" smtClean="0"/>
              <a:t>25.03.2019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660CE-DECD-4932-BEC4-52EE04AEDA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57633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943F4-926E-4E5A-8576-BC6FC269AA99}" type="datetimeFigureOut">
              <a:rPr lang="ru-RU" smtClean="0"/>
              <a:t>25.03.2019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660CE-DECD-4932-BEC4-52EE04AEDA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28013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943F4-926E-4E5A-8576-BC6FC269AA99}" type="datetimeFigureOut">
              <a:rPr lang="ru-RU" smtClean="0"/>
              <a:t>25.03.2019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660CE-DECD-4932-BEC4-52EE04AEDA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93257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943F4-926E-4E5A-8576-BC6FC269AA99}" type="datetimeFigureOut">
              <a:rPr lang="ru-RU" smtClean="0"/>
              <a:t>25.03.2019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660CE-DECD-4932-BEC4-52EE04AEDA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85116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943F4-926E-4E5A-8576-BC6FC269AA99}" type="datetimeFigureOut">
              <a:rPr lang="ru-RU" smtClean="0"/>
              <a:t>25.03.2019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660CE-DECD-4932-BEC4-52EE04AEDA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90406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943F4-926E-4E5A-8576-BC6FC269AA99}" type="datetimeFigureOut">
              <a:rPr lang="ru-RU" smtClean="0"/>
              <a:t>25.03.2019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660CE-DECD-4932-BEC4-52EE04AEDA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11541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89000"/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7943F4-926E-4E5A-8576-BC6FC269AA99}" type="datetimeFigureOut">
              <a:rPr lang="ru-RU" smtClean="0"/>
              <a:t>25.03.2019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8660CE-DECD-4932-BEC4-52EE04AEDA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4489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&#1042;&#1086;&#1083;&#1086;&#1085;&#1090;&#1077;&#1088;" TargetMode="External"/><Relationship Id="rId2" Type="http://schemas.openxmlformats.org/officeDocument/2006/relationships/hyperlink" Target="http://www.efremova/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pdlada.ru/news/view/4398/" TargetMode="External"/><Relationship Id="rId5" Type="http://schemas.openxmlformats.org/officeDocument/2006/relationships/hyperlink" Target="http://doshkolnik.ru/pedagogika/18725.html" TargetMode="External"/><Relationship Id="rId4" Type="http://schemas.openxmlformats.org/officeDocument/2006/relationships/hyperlink" Target="http://www.litres.ru/pages/biblio_book/?art=147913&amp;lfrom=236997940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91938" y="534390"/>
            <a:ext cx="9219024" cy="3847605"/>
          </a:xfrm>
        </p:spPr>
        <p:txBody>
          <a:bodyPr>
            <a:normAutofit/>
          </a:bodyPr>
          <a:lstStyle/>
          <a:p>
            <a:r>
              <a:rPr lang="en-US" dirty="0" smtClean="0"/>
              <a:t>  </a:t>
            </a:r>
            <a:r>
              <a:rPr lang="ru-RU" sz="4800" dirty="0" smtClean="0"/>
              <a:t>Добровольческая (волонтерская) деятельность в патриотическом и духовно-нравственном воспитании граждан (из опыта работы)</a:t>
            </a:r>
            <a:endParaRPr lang="ru-RU" sz="4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445829" y="5023262"/>
            <a:ext cx="3619736" cy="641268"/>
          </a:xfrm>
        </p:spPr>
        <p:txBody>
          <a:bodyPr>
            <a:normAutofit fontScale="25000" lnSpcReduction="20000"/>
          </a:bodyPr>
          <a:lstStyle/>
          <a:p>
            <a:r>
              <a:rPr lang="ru-RU" sz="8000" b="1" dirty="0" smtClean="0"/>
              <a:t>Подготовили: Сабитова Г.Ф.</a:t>
            </a:r>
          </a:p>
          <a:p>
            <a:r>
              <a:rPr lang="ru-RU" sz="8000" b="1" dirty="0" smtClean="0"/>
              <a:t>                              Красикова Е.А</a:t>
            </a:r>
            <a:r>
              <a:rPr lang="ru-RU" b="1" dirty="0" smtClean="0"/>
              <a:t>.</a:t>
            </a:r>
            <a:endParaRPr lang="ru-RU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731326" y="415636"/>
            <a:ext cx="9203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Муниципальное бюджетное дошкольное образовательное учреждение</a:t>
            </a:r>
          </a:p>
          <a:p>
            <a:r>
              <a:rPr lang="ru-RU" dirty="0"/>
              <a:t>Детский сад </a:t>
            </a:r>
            <a:r>
              <a:rPr lang="ru-RU" dirty="0" smtClean="0"/>
              <a:t>№31 «Медвежонок»  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4678878" y="6329548"/>
            <a:ext cx="40494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/>
              <a:t>г.Нижневартовск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20067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41319" y="356260"/>
            <a:ext cx="917962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/>
              <a:t>Работа с педагогами и родителями предполагает</a:t>
            </a:r>
          </a:p>
          <a:p>
            <a:r>
              <a:rPr lang="ru-RU" sz="2400" b="1" dirty="0"/>
              <a:t>3 этапа:</a:t>
            </a:r>
          </a:p>
          <a:p>
            <a:r>
              <a:rPr lang="ru-RU" sz="2400" b="1" dirty="0" smtClean="0"/>
              <a:t> </a:t>
            </a:r>
          </a:p>
          <a:p>
            <a:r>
              <a:rPr lang="ru-RU" sz="2400" dirty="0" smtClean="0"/>
              <a:t>На </a:t>
            </a:r>
            <a:r>
              <a:rPr lang="ru-RU" sz="2400" dirty="0"/>
              <a:t>1 этапе у педагогов и родителей воспитанников формируются</a:t>
            </a:r>
          </a:p>
          <a:p>
            <a:r>
              <a:rPr lang="ru-RU" sz="2400" dirty="0"/>
              <a:t>представления о роли и месте добровольчества в современном</a:t>
            </a:r>
          </a:p>
          <a:p>
            <a:r>
              <a:rPr lang="ru-RU" sz="2400" dirty="0"/>
              <a:t>обществе, а детям дается определение понятия «волонтёр».</a:t>
            </a:r>
          </a:p>
          <a:p>
            <a:r>
              <a:rPr lang="ru-RU" sz="2400" dirty="0"/>
              <a:t>На 2 этапе проходит тренировка навыков эффективной коммуникации,</a:t>
            </a:r>
          </a:p>
          <a:p>
            <a:r>
              <a:rPr lang="ru-RU" sz="2400" dirty="0"/>
              <a:t>развитие уверенности в себе, разработка атрибутов волонтёрского</a:t>
            </a:r>
          </a:p>
          <a:p>
            <a:r>
              <a:rPr lang="ru-RU" sz="2400" dirty="0"/>
              <a:t>движения.</a:t>
            </a:r>
          </a:p>
          <a:p>
            <a:r>
              <a:rPr lang="ru-RU" sz="2400" dirty="0"/>
              <a:t>На 3 этапе происходит разработка, подготовка и проведение</a:t>
            </a:r>
          </a:p>
          <a:p>
            <a:r>
              <a:rPr lang="ru-RU" sz="2400" dirty="0" smtClean="0"/>
              <a:t>Просветительско - </a:t>
            </a:r>
            <a:r>
              <a:rPr lang="ru-RU" sz="2400" dirty="0"/>
              <a:t>профилактических мероприятий; привлечение</a:t>
            </a:r>
          </a:p>
          <a:p>
            <a:r>
              <a:rPr lang="ru-RU" sz="2400" dirty="0"/>
              <a:t>общественности родительского и педагогического контингента к</a:t>
            </a:r>
          </a:p>
          <a:p>
            <a:r>
              <a:rPr lang="ru-RU" sz="2400" dirty="0"/>
              <a:t>поддержке развития волонтёрского движения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0291" y="164171"/>
            <a:ext cx="1274668" cy="124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755207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31969" y="843148"/>
            <a:ext cx="77545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Социальные акции были проведены: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431969" y="1900052"/>
            <a:ext cx="6935189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*   «Театрализация сказки «Репка» в ясельной группе!»</a:t>
            </a:r>
          </a:p>
          <a:p>
            <a:pPr marL="285750" indent="-285750">
              <a:buFont typeface="Arial" charset="0"/>
              <a:buChar char="•"/>
            </a:pPr>
            <a:r>
              <a:rPr lang="ru-RU" sz="2800" dirty="0" smtClean="0"/>
              <a:t>«Сохрани елочку! Живая елка на пару дней?»</a:t>
            </a:r>
          </a:p>
          <a:p>
            <a:pPr marL="285750" indent="-285750">
              <a:buFont typeface="Arial" charset="0"/>
              <a:buChar char="•"/>
            </a:pPr>
            <a:r>
              <a:rPr lang="ru-RU" sz="2800" dirty="0" smtClean="0"/>
              <a:t>«Превратим наш участок в сказку!»</a:t>
            </a:r>
          </a:p>
          <a:p>
            <a:pPr marL="285750" indent="-285750">
              <a:buFont typeface="Arial" charset="0"/>
              <a:buChar char="•"/>
            </a:pPr>
            <a:r>
              <a:rPr lang="ru-RU" sz="2800" dirty="0" smtClean="0"/>
              <a:t>«Доброе дело или как помочь птицам зимой!»</a:t>
            </a:r>
          </a:p>
          <a:p>
            <a:pPr marL="285750" indent="-285750">
              <a:buFont typeface="Arial" charset="0"/>
              <a:buChar char="•"/>
            </a:pPr>
            <a:r>
              <a:rPr lang="ru-RU" sz="2800" dirty="0" smtClean="0"/>
              <a:t>«Книга заболела»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213867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51314" y="365125"/>
            <a:ext cx="9004074" cy="1325563"/>
          </a:xfrm>
        </p:spPr>
        <p:txBody>
          <a:bodyPr>
            <a:normAutofit fontScale="90000"/>
          </a:bodyPr>
          <a:lstStyle/>
          <a:p>
            <a:r>
              <a:rPr lang="ru-RU" dirty="0"/>
              <a:t> </a:t>
            </a:r>
            <a:r>
              <a:rPr lang="ru-RU" dirty="0" smtClean="0"/>
              <a:t>Акция </a:t>
            </a:r>
            <a:r>
              <a:rPr lang="ru-RU" sz="4000" b="1" dirty="0" smtClean="0"/>
              <a:t>«Театрализация </a:t>
            </a:r>
            <a:r>
              <a:rPr lang="ru-RU" sz="4000" b="1" dirty="0"/>
              <a:t>сказки «Репка» в ясельной группе!»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12580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/>
              <a:t>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3289465" y="285009"/>
            <a:ext cx="75883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Акция «Сохрани </a:t>
            </a:r>
            <a:r>
              <a:rPr lang="ru-RU" sz="3600" dirty="0"/>
              <a:t>елочку! </a:t>
            </a:r>
          </a:p>
          <a:p>
            <a:r>
              <a:rPr lang="ru-RU" sz="3600" dirty="0" smtClean="0"/>
              <a:t>Живая </a:t>
            </a:r>
            <a:r>
              <a:rPr lang="ru-RU" sz="3600" dirty="0"/>
              <a:t>елка </a:t>
            </a:r>
            <a:r>
              <a:rPr lang="ru-RU" sz="3600" dirty="0" smtClean="0"/>
              <a:t>на </a:t>
            </a:r>
            <a:r>
              <a:rPr lang="ru-RU" sz="3600" dirty="0"/>
              <a:t>пару дней?»</a:t>
            </a:r>
          </a:p>
        </p:txBody>
      </p:sp>
    </p:spTree>
    <p:extLst>
      <p:ext uri="{BB962C8B-B14F-4D97-AF65-F5344CB8AC3E}">
        <p14:creationId xmlns:p14="http://schemas.microsoft.com/office/powerpoint/2010/main" val="1602187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2434442" y="608174"/>
            <a:ext cx="91558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Акция «Превратим наш участок в сказку!»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33749069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2992582" y="676894"/>
            <a:ext cx="87877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Акция «Доброе </a:t>
            </a:r>
            <a:r>
              <a:rPr lang="ru-RU" sz="3600" dirty="0"/>
              <a:t>дело или как помочь </a:t>
            </a:r>
            <a:endParaRPr lang="ru-RU" sz="3600" dirty="0" smtClean="0"/>
          </a:p>
          <a:p>
            <a:r>
              <a:rPr lang="ru-RU" sz="3600" dirty="0"/>
              <a:t> </a:t>
            </a:r>
            <a:r>
              <a:rPr lang="ru-RU" sz="3600" dirty="0" smtClean="0"/>
              <a:t>           птицам </a:t>
            </a:r>
            <a:r>
              <a:rPr lang="ru-RU" sz="3600" dirty="0"/>
              <a:t>зимой!»</a:t>
            </a:r>
          </a:p>
        </p:txBody>
      </p:sp>
    </p:spTree>
    <p:extLst>
      <p:ext uri="{BB962C8B-B14F-4D97-AF65-F5344CB8AC3E}">
        <p14:creationId xmlns:p14="http://schemas.microsoft.com/office/powerpoint/2010/main" val="1611245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89413" y="534390"/>
            <a:ext cx="9964386" cy="1156298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>                       </a:t>
            </a:r>
            <a:r>
              <a:rPr lang="ru-RU" sz="4000" b="1" dirty="0" smtClean="0"/>
              <a:t>Акция «Книга </a:t>
            </a:r>
            <a:r>
              <a:rPr lang="ru-RU" sz="4000" b="1" dirty="0"/>
              <a:t>заболела»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08613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12570" y="994518"/>
            <a:ext cx="8776855" cy="1325563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 </a:t>
            </a:r>
            <a:r>
              <a:rPr lang="ru-RU" dirty="0" smtClean="0"/>
              <a:t>        </a:t>
            </a:r>
            <a:r>
              <a:rPr lang="ru-RU" b="1" dirty="0" smtClean="0"/>
              <a:t>Запланированы: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4000" dirty="0" smtClean="0"/>
              <a:t>* Акция «Георгиевская ленточка!»</a:t>
            </a:r>
            <a:br>
              <a:rPr lang="ru-RU" sz="4000" dirty="0" smtClean="0"/>
            </a:br>
            <a:r>
              <a:rPr lang="ru-RU" sz="4000" dirty="0" smtClean="0"/>
              <a:t>* Акция «Подари ветерану подарок»</a:t>
            </a:r>
            <a:br>
              <a:rPr lang="ru-RU" sz="4000" dirty="0" smtClean="0"/>
            </a:br>
            <a:r>
              <a:rPr lang="ru-RU" sz="4000" dirty="0" smtClean="0"/>
              <a:t>(изготовление с детьми подарка к празднику 9 мая).</a:t>
            </a:r>
            <a:br>
              <a:rPr lang="ru-RU" sz="4000" dirty="0" smtClean="0"/>
            </a:br>
            <a:r>
              <a:rPr lang="ru-RU" sz="4000" dirty="0" smtClean="0"/>
              <a:t>* Акция «Бросим умный взгляд на </a:t>
            </a:r>
            <a:r>
              <a:rPr lang="ru-RU" sz="4000" dirty="0" smtClean="0"/>
              <a:t>мусор»</a:t>
            </a: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>* Акция «Подари улыбку!»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6739569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85850" y="365126"/>
            <a:ext cx="10267949" cy="76358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 smtClean="0"/>
              <a:t>    </a:t>
            </a:r>
            <a:br>
              <a:rPr lang="ru-RU" sz="3600" b="1" dirty="0" smtClean="0"/>
            </a:br>
            <a:r>
              <a:rPr lang="ru-RU" sz="3600" b="1" dirty="0" smtClean="0"/>
              <a:t>Вывод</a:t>
            </a:r>
            <a:br>
              <a:rPr lang="ru-RU" sz="3600" b="1" dirty="0" smtClean="0"/>
            </a:br>
            <a:endParaRPr lang="ru-RU" sz="36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99460" y="1246909"/>
            <a:ext cx="8514608" cy="4930054"/>
          </a:xfrm>
        </p:spPr>
        <p:txBody>
          <a:bodyPr>
            <a:normAutofit/>
          </a:bodyPr>
          <a:lstStyle/>
          <a:p>
            <a:r>
              <a:rPr lang="ru-RU" dirty="0" smtClean="0"/>
              <a:t>участие детей в добровольческой деятельности поможет им освоить основную компетенцию, без которой человек не может жить – коммуникативную;</a:t>
            </a:r>
          </a:p>
          <a:p>
            <a:r>
              <a:rPr lang="ru-RU" dirty="0" smtClean="0"/>
              <a:t>дети научатся вступать в контакт, высказывать свою точку зрения, слушать, понимать и принимать точку зрения собеседника, вести дискуссию;</a:t>
            </a:r>
          </a:p>
          <a:p>
            <a:r>
              <a:rPr lang="ru-RU" dirty="0" smtClean="0"/>
              <a:t>они будут готовы решать социальные задачи, адекватно вести себя в различных жизненных ситуациях, в том числе и конфликтных;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1997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92582" y="285010"/>
            <a:ext cx="8361216" cy="205442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sz="2700" dirty="0" smtClean="0"/>
              <a:t> </a:t>
            </a: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b="1" dirty="0" smtClean="0"/>
              <a:t>Интернет-ресурсы:</a:t>
            </a: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>https://articulus-info.ru/wp-content/uploads/2017/10/4-2017-statyaTiN-Gamolka.pdf</a:t>
            </a:r>
            <a:r>
              <a:rPr lang="en-US" sz="2700" dirty="0" smtClean="0"/>
              <a:t>  </a:t>
            </a: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>
                <a:hlinkClick r:id="rId2"/>
              </a:rPr>
              <a:t>http://www.efremova</a:t>
            </a:r>
            <a:r>
              <a:rPr lang="en-US" sz="2700" dirty="0"/>
              <a:t> </a:t>
            </a: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>
                <a:hlinkClick r:id="rId3"/>
              </a:rPr>
              <a:t>http://ru.wikipedia.org/wiki/Волонтер</a:t>
            </a:r>
            <a:r>
              <a:rPr lang="en-US" sz="2700" dirty="0" smtClean="0"/>
              <a:t> </a:t>
            </a: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>
                <a:hlinkClick r:id="rId4"/>
              </a:rPr>
              <a:t>http://www.litres.ru/pages/biblio_book/?art=147913&amp;lfrom=236997940</a:t>
            </a:r>
            <a:r>
              <a:rPr lang="en-US" sz="2700" dirty="0" smtClean="0"/>
              <a:t> </a:t>
            </a:r>
            <a:r>
              <a:rPr lang="ru-RU" sz="2700" dirty="0" smtClean="0"/>
              <a:t> «Письма о добром»: Письма о добром»:</a:t>
            </a:r>
            <a:br>
              <a:rPr lang="ru-RU" sz="2700" dirty="0" smtClean="0"/>
            </a:br>
            <a:r>
              <a:rPr lang="ru-RU" sz="2700" dirty="0" smtClean="0"/>
              <a:t>Азбука, </a:t>
            </a:r>
            <a:r>
              <a:rPr lang="ru-RU" sz="2700" dirty="0" err="1" smtClean="0"/>
              <a:t>АзбукаАттикус</a:t>
            </a:r>
            <a:r>
              <a:rPr lang="ru-RU" sz="2700" dirty="0" smtClean="0"/>
              <a:t>; СПб.:; 2013 ISBN</a:t>
            </a:r>
            <a:br>
              <a:rPr lang="ru-RU" sz="2700" dirty="0" smtClean="0"/>
            </a:br>
            <a:r>
              <a:rPr lang="ru-RU" sz="2700" dirty="0" smtClean="0"/>
              <a:t>9785389058774</a:t>
            </a:r>
            <a:br>
              <a:rPr lang="ru-RU" sz="2700" dirty="0" smtClean="0"/>
            </a:br>
            <a:r>
              <a:rPr lang="ru-RU" sz="2700" dirty="0" smtClean="0">
                <a:hlinkClick r:id="rId5"/>
              </a:rPr>
              <a:t>http://doshkolnik.ru/pedagogika/18725.html</a:t>
            </a:r>
            <a:r>
              <a:rPr lang="en-US" sz="2700" dirty="0"/>
              <a:t/>
            </a:r>
            <a:br>
              <a:rPr lang="en-US" sz="2700" dirty="0"/>
            </a:br>
            <a:r>
              <a:rPr lang="en-US" sz="2700" dirty="0">
                <a:hlinkClick r:id="rId6"/>
              </a:rPr>
              <a:t>http://pdlada.ru/news/view/4398</a:t>
            </a:r>
            <a:r>
              <a:rPr lang="en-US" sz="2700" dirty="0" smtClean="0">
                <a:hlinkClick r:id="rId6"/>
              </a:rPr>
              <a:t>/</a:t>
            </a:r>
            <a:r>
              <a:rPr lang="en-US" sz="2700" dirty="0" smtClean="0"/>
              <a:t> </a:t>
            </a:r>
            <a:br>
              <a:rPr lang="en-US" sz="2700" dirty="0" smtClean="0"/>
            </a:br>
            <a:endParaRPr lang="ru-RU" sz="2700" dirty="0"/>
          </a:p>
        </p:txBody>
      </p:sp>
    </p:spTree>
    <p:extLst>
      <p:ext uri="{BB962C8B-B14F-4D97-AF65-F5344CB8AC3E}">
        <p14:creationId xmlns:p14="http://schemas.microsoft.com/office/powerpoint/2010/main" val="34315840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26327" y="439386"/>
            <a:ext cx="7885215" cy="6032666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endParaRPr lang="ru-RU" sz="3800" b="1" dirty="0" smtClean="0"/>
          </a:p>
          <a:p>
            <a:pPr marL="0" indent="0">
              <a:buNone/>
            </a:pPr>
            <a:endParaRPr lang="ru-RU" sz="3800" b="1" dirty="0"/>
          </a:p>
          <a:p>
            <a:r>
              <a:rPr lang="ru-RU" sz="3800" b="1" dirty="0" smtClean="0">
                <a:solidFill>
                  <a:srgbClr val="FF0000"/>
                </a:solidFill>
              </a:rPr>
              <a:t>Добровольческая (волонтерская) </a:t>
            </a:r>
            <a:r>
              <a:rPr lang="ru-RU" sz="3800" b="1" dirty="0">
                <a:solidFill>
                  <a:srgbClr val="FF0000"/>
                </a:solidFill>
              </a:rPr>
              <a:t>деятельность </a:t>
            </a:r>
            <a:r>
              <a:rPr lang="ru-RU" sz="3800" b="1" dirty="0"/>
              <a:t>— это широкий круг</a:t>
            </a:r>
          </a:p>
          <a:p>
            <a:pPr marL="0" indent="0">
              <a:buNone/>
            </a:pPr>
            <a:r>
              <a:rPr lang="ru-RU" sz="3800" b="1" dirty="0"/>
              <a:t>деятельности, включая традиционные формы взаимопомощи</a:t>
            </a:r>
          </a:p>
          <a:p>
            <a:pPr marL="0" indent="0">
              <a:buNone/>
            </a:pPr>
            <a:r>
              <a:rPr lang="ru-RU" sz="3800" b="1" dirty="0"/>
              <a:t>и самопомощи, официальное предоставление услуг и другие</a:t>
            </a:r>
          </a:p>
          <a:p>
            <a:pPr marL="0" indent="0">
              <a:buNone/>
            </a:pPr>
            <a:r>
              <a:rPr lang="ru-RU" sz="3800" b="1" dirty="0"/>
              <a:t>формы гражданского участия, которая осуществляется</a:t>
            </a:r>
          </a:p>
          <a:p>
            <a:pPr marL="0" indent="0">
              <a:buNone/>
            </a:pPr>
            <a:r>
              <a:rPr lang="ru-RU" sz="3800" b="1" dirty="0"/>
              <a:t>добровольно на благо широкой общественности без расчета</a:t>
            </a:r>
          </a:p>
          <a:p>
            <a:pPr marL="0" indent="0">
              <a:buNone/>
            </a:pPr>
            <a:r>
              <a:rPr lang="ru-RU" sz="3800" b="1" dirty="0"/>
              <a:t>на денежное вознаграждение</a:t>
            </a:r>
            <a:r>
              <a:rPr lang="ru-RU" sz="3800" b="1" dirty="0" smtClean="0"/>
              <a:t>.</a:t>
            </a:r>
          </a:p>
          <a:p>
            <a:pPr marL="0" indent="0">
              <a:buNone/>
            </a:pPr>
            <a:endParaRPr lang="ru-RU" sz="3800" b="1" dirty="0"/>
          </a:p>
          <a:p>
            <a:r>
              <a:rPr lang="ru-RU" sz="3800" b="1" dirty="0" smtClean="0"/>
              <a:t> </a:t>
            </a:r>
            <a:endParaRPr lang="ru-RU" sz="36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74505" y="4890480"/>
            <a:ext cx="1907695" cy="17418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8411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51314" y="1674421"/>
            <a:ext cx="9603179" cy="5014169"/>
          </a:xfrm>
        </p:spPr>
        <p:txBody>
          <a:bodyPr>
            <a:noAutofit/>
          </a:bodyPr>
          <a:lstStyle/>
          <a:p>
            <a:r>
              <a:rPr lang="ru-RU" sz="2400" b="1" dirty="0"/>
              <a:t> Одна из современных форм построения тесного взаимодействия с</a:t>
            </a:r>
            <a:br>
              <a:rPr lang="ru-RU" sz="2400" b="1" dirty="0"/>
            </a:br>
            <a:r>
              <a:rPr lang="ru-RU" sz="2400" b="1" dirty="0"/>
              <a:t>социумом – </a:t>
            </a:r>
            <a:r>
              <a:rPr lang="ru-RU" sz="2400" b="1" dirty="0">
                <a:solidFill>
                  <a:srgbClr val="FF0000"/>
                </a:solidFill>
              </a:rPr>
              <a:t>«Акция»</a:t>
            </a:r>
            <a:r>
              <a:rPr lang="ru-RU" sz="2400" b="1" dirty="0"/>
              <a:t/>
            </a:r>
            <a:br>
              <a:rPr lang="ru-RU" sz="2400" b="1" dirty="0"/>
            </a:br>
            <a:r>
              <a:rPr lang="ru-RU" sz="2400" b="1" dirty="0">
                <a:solidFill>
                  <a:srgbClr val="FF0000"/>
                </a:solidFill>
              </a:rPr>
              <a:t>"Акция </a:t>
            </a:r>
            <a:r>
              <a:rPr lang="ru-RU" sz="2400" b="1" dirty="0"/>
              <a:t>- это действие, предпринимаемое для достижения какой-нибудь</a:t>
            </a:r>
            <a:br>
              <a:rPr lang="ru-RU" sz="2400" b="1" dirty="0"/>
            </a:br>
            <a:r>
              <a:rPr lang="ru-RU" sz="2400" b="1" dirty="0"/>
              <a:t>цели" - словарь Ожегова. Акция - активная форма работы, которую</a:t>
            </a:r>
            <a:br>
              <a:rPr lang="ru-RU" sz="2400" b="1" dirty="0"/>
            </a:br>
            <a:r>
              <a:rPr lang="ru-RU" sz="2400" b="1" dirty="0"/>
              <a:t>проводят участники движения в школах, клубах, на концертах,</a:t>
            </a:r>
            <a:br>
              <a:rPr lang="ru-RU" sz="2400" b="1" dirty="0"/>
            </a:br>
            <a:r>
              <a:rPr lang="ru-RU" sz="2400" b="1" dirty="0"/>
              <a:t>спортивных праздниках. Роль членов движения в акциях зависит от её</a:t>
            </a:r>
            <a:br>
              <a:rPr lang="ru-RU" sz="2400" b="1" dirty="0"/>
            </a:br>
            <a:r>
              <a:rPr lang="ru-RU" sz="2400" b="1" dirty="0"/>
              <a:t>целей и содержания. В одном случае это раздача листовок, буклетов, в</a:t>
            </a:r>
            <a:br>
              <a:rPr lang="ru-RU" sz="2400" b="1" dirty="0"/>
            </a:br>
            <a:r>
              <a:rPr lang="ru-RU" sz="2400" b="1" dirty="0"/>
              <a:t>другом - проведение тематического дня.</a:t>
            </a:r>
            <a:br>
              <a:rPr lang="ru-RU" sz="2400" b="1" dirty="0"/>
            </a:br>
            <a:r>
              <a:rPr lang="ru-RU" sz="2400" b="1" dirty="0"/>
              <a:t>Тематика их самая разнообразна, но необходимо соблюдать правило –</a:t>
            </a:r>
            <a:br>
              <a:rPr lang="ru-RU" sz="2400" b="1" dirty="0"/>
            </a:br>
            <a:r>
              <a:rPr lang="ru-RU" sz="2400" b="1" dirty="0"/>
              <a:t>она должна быть актуальна в данный момент как для самих детей, их</a:t>
            </a:r>
            <a:br>
              <a:rPr lang="ru-RU" sz="2400" b="1" dirty="0"/>
            </a:br>
            <a:r>
              <a:rPr lang="ru-RU" sz="2400" b="1" dirty="0"/>
              <a:t>родителей, социума. Такие, как </a:t>
            </a:r>
            <a:r>
              <a:rPr lang="ru-RU" sz="2400" b="1" dirty="0" smtClean="0"/>
              <a:t>«Защитим зеленую красавицу»,</a:t>
            </a:r>
            <a:r>
              <a:rPr lang="ru-RU" sz="2400" b="1" dirty="0"/>
              <a:t/>
            </a:r>
            <a:br>
              <a:rPr lang="ru-RU" sz="2400" b="1" dirty="0"/>
            </a:br>
            <a:r>
              <a:rPr lang="ru-RU" sz="2400" b="1" dirty="0" smtClean="0"/>
              <a:t>«Книга заболела», </a:t>
            </a:r>
            <a:r>
              <a:rPr lang="ru-RU" sz="2400" b="1" dirty="0"/>
              <a:t>«</a:t>
            </a:r>
            <a:r>
              <a:rPr lang="ru-RU" sz="2400" b="1" dirty="0" smtClean="0"/>
              <a:t>Поможем зимующим </a:t>
            </a:r>
            <a:r>
              <a:rPr lang="ru-RU" sz="2400" b="1" dirty="0"/>
              <a:t>птицам» и </a:t>
            </a:r>
            <a:r>
              <a:rPr lang="ru-RU" sz="2400" b="1" dirty="0" smtClean="0"/>
              <a:t>др.</a:t>
            </a:r>
            <a:br>
              <a:rPr lang="ru-RU" sz="2400" b="1" dirty="0" smtClean="0"/>
            </a:br>
            <a:r>
              <a:rPr lang="ru-RU" sz="2400" b="1" dirty="0"/>
              <a:t/>
            </a:r>
            <a:br>
              <a:rPr lang="ru-RU" sz="2400" b="1" dirty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/>
              <a:t/>
            </a:r>
            <a:br>
              <a:rPr lang="ru-RU" sz="2400" b="1" dirty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/>
              <a:t/>
            </a:r>
            <a:br>
              <a:rPr lang="ru-RU" sz="2400" b="1" dirty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> </a:t>
            </a:r>
            <a:endParaRPr lang="ru-RU" sz="24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8410" y="4868883"/>
            <a:ext cx="1324820" cy="1819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1298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20713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09455" y="1781299"/>
            <a:ext cx="9049182" cy="43956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 smtClean="0"/>
              <a:t>Цель акций: </a:t>
            </a:r>
            <a:r>
              <a:rPr lang="ru-RU" dirty="0" smtClean="0"/>
              <a:t> воспитание патриотической и духовно </a:t>
            </a:r>
            <a:r>
              <a:rPr lang="ru-RU" dirty="0"/>
              <a:t>– нравственной личности с </a:t>
            </a:r>
            <a:r>
              <a:rPr lang="ru-RU" dirty="0" smtClean="0"/>
              <a:t>активной жизненной </a:t>
            </a:r>
            <a:r>
              <a:rPr lang="ru-RU" dirty="0"/>
              <a:t>позицией и творческим потенциалом, способной </a:t>
            </a:r>
            <a:r>
              <a:rPr lang="ru-RU" dirty="0" smtClean="0"/>
              <a:t>к самосовершенствованию</a:t>
            </a:r>
            <a:r>
              <a:rPr lang="ru-RU" dirty="0"/>
              <a:t>, гармоничному взаимодействию </a:t>
            </a:r>
            <a:r>
              <a:rPr lang="ru-RU" dirty="0" smtClean="0"/>
              <a:t>с </a:t>
            </a:r>
            <a:r>
              <a:rPr lang="ru-RU" dirty="0"/>
              <a:t>другими </a:t>
            </a:r>
            <a:r>
              <a:rPr lang="ru-RU" dirty="0" smtClean="0"/>
              <a:t>людьми</a:t>
            </a:r>
            <a:r>
              <a:rPr lang="ru-RU" dirty="0"/>
              <a:t> </a:t>
            </a:r>
            <a:r>
              <a:rPr lang="ru-RU" dirty="0" smtClean="0"/>
              <a:t>через акции </a:t>
            </a:r>
          </a:p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b="1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11900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88176" y="-178130"/>
            <a:ext cx="9892145" cy="6899564"/>
          </a:xfrm>
        </p:spPr>
        <p:txBody>
          <a:bodyPr>
            <a:normAutofit/>
          </a:bodyPr>
          <a:lstStyle/>
          <a:p>
            <a:r>
              <a:rPr lang="ru-RU" sz="2400" b="1" dirty="0"/>
              <a:t> </a:t>
            </a:r>
            <a:r>
              <a:rPr lang="ru-RU" sz="2400" b="1" dirty="0" smtClean="0">
                <a:solidFill>
                  <a:srgbClr val="FF0000"/>
                </a:solidFill>
              </a:rPr>
              <a:t> *</a:t>
            </a:r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67160" y="4096801"/>
            <a:ext cx="1670462" cy="25056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3047999" y="612845"/>
            <a:ext cx="7663543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FF0000"/>
                </a:solidFill>
              </a:rPr>
              <a:t>Задачами </a:t>
            </a:r>
            <a:r>
              <a:rPr lang="ru-RU" sz="2000" b="1" dirty="0" smtClean="0">
                <a:solidFill>
                  <a:srgbClr val="FF0000"/>
                </a:solidFill>
              </a:rPr>
              <a:t>добровольческой деятельности в </a:t>
            </a:r>
            <a:r>
              <a:rPr lang="ru-RU" sz="2000" b="1" dirty="0">
                <a:solidFill>
                  <a:srgbClr val="FF0000"/>
                </a:solidFill>
              </a:rPr>
              <a:t>детском саду являются:</a:t>
            </a:r>
          </a:p>
          <a:p>
            <a:r>
              <a:rPr lang="ru-RU" sz="2000" b="1" dirty="0" smtClean="0"/>
              <a:t>* расширение </a:t>
            </a:r>
            <a:r>
              <a:rPr lang="ru-RU" sz="2000" b="1" dirty="0"/>
              <a:t>представления о </a:t>
            </a:r>
            <a:r>
              <a:rPr lang="ru-RU" sz="2000" b="1" dirty="0" smtClean="0"/>
              <a:t>добровольческой деятельности</a:t>
            </a:r>
            <a:endParaRPr lang="ru-RU" sz="2000" b="1" dirty="0"/>
          </a:p>
          <a:p>
            <a:r>
              <a:rPr lang="ru-RU" sz="2000" b="1" dirty="0"/>
              <a:t>у детей </a:t>
            </a:r>
            <a:r>
              <a:rPr lang="ru-RU" sz="2000" b="1" dirty="0" smtClean="0"/>
              <a:t>3-4 лет, </a:t>
            </a:r>
            <a:r>
              <a:rPr lang="ru-RU" sz="2000" b="1" dirty="0"/>
              <a:t>родителей воспитанников;</a:t>
            </a:r>
          </a:p>
          <a:p>
            <a:r>
              <a:rPr lang="ru-RU" sz="2000" b="1" dirty="0" smtClean="0"/>
              <a:t>* овладение </a:t>
            </a:r>
            <a:r>
              <a:rPr lang="ru-RU" sz="2000" b="1" dirty="0"/>
              <a:t>практическими навыками </a:t>
            </a:r>
            <a:r>
              <a:rPr lang="ru-RU" sz="2000" b="1" dirty="0" smtClean="0"/>
              <a:t>добровольческой деятельности всех участников </a:t>
            </a:r>
            <a:r>
              <a:rPr lang="ru-RU" sz="2000" b="1" dirty="0"/>
              <a:t>образовательного процесса;</a:t>
            </a:r>
          </a:p>
          <a:p>
            <a:r>
              <a:rPr lang="ru-RU" sz="2000" b="1" dirty="0" smtClean="0"/>
              <a:t>* формирование </a:t>
            </a:r>
            <a:r>
              <a:rPr lang="ru-RU" sz="2000" b="1" dirty="0"/>
              <a:t>инициативной группы педагогов и родителей,</a:t>
            </a:r>
          </a:p>
          <a:p>
            <a:r>
              <a:rPr lang="ru-RU" sz="2000" b="1" dirty="0"/>
              <a:t>участвующих в данном движении;</a:t>
            </a:r>
          </a:p>
          <a:p>
            <a:r>
              <a:rPr lang="ru-RU" sz="2000" b="1" dirty="0" smtClean="0"/>
              <a:t>* создание </a:t>
            </a:r>
            <a:r>
              <a:rPr lang="ru-RU" sz="2000" b="1" dirty="0"/>
              <a:t>системы работы по организации </a:t>
            </a:r>
            <a:r>
              <a:rPr lang="ru-RU" sz="2000" b="1" dirty="0" smtClean="0"/>
              <a:t>добровольческой деятельности в виде акций в младшей группе №6 дошкольного образовательного учреждения;</a:t>
            </a:r>
            <a:endParaRPr lang="ru-RU" sz="2000" b="1" dirty="0"/>
          </a:p>
          <a:p>
            <a:r>
              <a:rPr lang="ru-RU" sz="2000" b="1" dirty="0" smtClean="0"/>
              <a:t>* создание </a:t>
            </a:r>
            <a:r>
              <a:rPr lang="ru-RU" sz="2000" b="1" dirty="0"/>
              <a:t>методических рекомендаций по организации</a:t>
            </a:r>
          </a:p>
          <a:p>
            <a:r>
              <a:rPr lang="ru-RU" sz="2000" b="1" dirty="0" smtClean="0"/>
              <a:t> добровольческой деятельности в виде акций в </a:t>
            </a:r>
            <a:r>
              <a:rPr lang="ru-RU" sz="2000" b="1" dirty="0"/>
              <a:t>детском саду и</a:t>
            </a:r>
          </a:p>
          <a:p>
            <a:r>
              <a:rPr lang="ru-RU" sz="2000" b="1" dirty="0"/>
              <a:t>распространение опыта работы в </a:t>
            </a:r>
            <a:r>
              <a:rPr lang="ru-RU" sz="2000" b="1" dirty="0" smtClean="0"/>
              <a:t>детском саду;</a:t>
            </a:r>
            <a:endParaRPr lang="ru-RU" sz="2000" b="1" dirty="0"/>
          </a:p>
          <a:p>
            <a:r>
              <a:rPr lang="ru-RU" sz="2000" b="1" dirty="0" smtClean="0"/>
              <a:t>*  воспитанию </a:t>
            </a:r>
            <a:r>
              <a:rPr lang="ru-RU" sz="2000" b="1" dirty="0"/>
              <a:t>у детей </a:t>
            </a:r>
            <a:r>
              <a:rPr lang="ru-RU" sz="2000" b="1" dirty="0" smtClean="0"/>
              <a:t>милосердия, трудолюбия</a:t>
            </a:r>
            <a:r>
              <a:rPr lang="ru-RU" sz="2000" b="1" dirty="0"/>
              <a:t>, доброты, толерантности.</a:t>
            </a:r>
          </a:p>
        </p:txBody>
      </p:sp>
    </p:spTree>
    <p:extLst>
      <p:ext uri="{BB962C8B-B14F-4D97-AF65-F5344CB8AC3E}">
        <p14:creationId xmlns:p14="http://schemas.microsoft.com/office/powerpoint/2010/main" val="3288310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5562" y="265112"/>
            <a:ext cx="8977313" cy="1325563"/>
          </a:xfrm>
        </p:spPr>
        <p:txBody>
          <a:bodyPr/>
          <a:lstStyle/>
          <a:p>
            <a:r>
              <a:rPr lang="ru-RU" b="1" dirty="0" smtClean="0"/>
              <a:t> </a:t>
            </a:r>
            <a:r>
              <a:rPr lang="ru-RU" sz="3600" b="1" dirty="0" smtClean="0"/>
              <a:t>Вопросы: </a:t>
            </a:r>
            <a:endParaRPr lang="ru-RU" sz="36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05694" y="1413164"/>
            <a:ext cx="9013371" cy="4762005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на решение какой проблемы будет направлена социальная акция;</a:t>
            </a:r>
          </a:p>
          <a:p>
            <a:r>
              <a:rPr lang="ru-RU" dirty="0" smtClean="0"/>
              <a:t>кто является ее целевой группой; </a:t>
            </a:r>
          </a:p>
          <a:p>
            <a:r>
              <a:rPr lang="ru-RU" dirty="0" smtClean="0"/>
              <a:t>какова цель социальной акции, и какие задачи она решает; </a:t>
            </a:r>
          </a:p>
          <a:p>
            <a:r>
              <a:rPr lang="ru-RU" dirty="0" smtClean="0"/>
              <a:t>когда и где проходит социальная акция: на улице или в учреждении;</a:t>
            </a:r>
          </a:p>
          <a:p>
            <a:r>
              <a:rPr lang="ru-RU" dirty="0" smtClean="0"/>
              <a:t>совместно с кем; </a:t>
            </a:r>
          </a:p>
          <a:p>
            <a:r>
              <a:rPr lang="ru-RU" dirty="0" smtClean="0"/>
              <a:t>какова форма социальной акции:  концерт, уличное действие и т.п. </a:t>
            </a:r>
          </a:p>
          <a:p>
            <a:r>
              <a:rPr lang="ru-RU" dirty="0" smtClean="0"/>
              <a:t>как подготовить и провести социальную акцию? 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22667" r="19833"/>
          <a:stretch/>
        </p:blipFill>
        <p:spPr>
          <a:xfrm>
            <a:off x="10782795" y="142381"/>
            <a:ext cx="1209947" cy="2805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5969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605642"/>
            <a:ext cx="10075223" cy="1085046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/>
              <a:t>Три основных этапа:</a:t>
            </a:r>
            <a:endParaRPr lang="ru-RU" sz="36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14638" y="1825625"/>
            <a:ext cx="9377362" cy="4351338"/>
          </a:xfrm>
        </p:spPr>
        <p:txBody>
          <a:bodyPr/>
          <a:lstStyle/>
          <a:p>
            <a:r>
              <a:rPr lang="ru-RU" b="1" dirty="0" smtClean="0"/>
              <a:t>подготовительный этап </a:t>
            </a:r>
            <a:r>
              <a:rPr lang="ru-RU" dirty="0" smtClean="0"/>
              <a:t>– мотивация детей к деятельности;</a:t>
            </a:r>
          </a:p>
          <a:p>
            <a:r>
              <a:rPr lang="ru-RU" b="1" dirty="0" smtClean="0"/>
              <a:t>основной этап </a:t>
            </a:r>
            <a:r>
              <a:rPr lang="ru-RU" dirty="0" smtClean="0"/>
              <a:t>-  планируемые действия;</a:t>
            </a:r>
          </a:p>
          <a:p>
            <a:r>
              <a:rPr lang="ru-RU" b="1" dirty="0" smtClean="0"/>
              <a:t>аналитический этап  </a:t>
            </a:r>
            <a:r>
              <a:rPr lang="ru-RU" dirty="0" smtClean="0"/>
              <a:t>- подведение итогов.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57941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028208" y="1116281"/>
            <a:ext cx="7437910" cy="3111335"/>
          </a:xfrm>
        </p:spPr>
        <p:txBody>
          <a:bodyPr>
            <a:normAutofit/>
          </a:bodyPr>
          <a:lstStyle/>
          <a:p>
            <a:r>
              <a:rPr lang="ru-RU" sz="2800" dirty="0"/>
              <a:t>В зависимости от выбора основных объектов</a:t>
            </a:r>
            <a:br>
              <a:rPr lang="ru-RU" sz="2800" dirty="0"/>
            </a:br>
            <a:r>
              <a:rPr lang="ru-RU" sz="2800" dirty="0" smtClean="0"/>
              <a:t> добровольческой деятельности выделяются </a:t>
            </a:r>
            <a:r>
              <a:rPr lang="ru-RU" sz="2800" dirty="0"/>
              <a:t>следующие блоки</a:t>
            </a:r>
            <a:br>
              <a:rPr lang="ru-RU" sz="2800" dirty="0"/>
            </a:br>
            <a:r>
              <a:rPr lang="ru-RU" sz="2800" dirty="0" smtClean="0"/>
              <a:t>работы:</a:t>
            </a:r>
            <a:br>
              <a:rPr lang="ru-RU" sz="2800" dirty="0" smtClean="0"/>
            </a:br>
            <a:r>
              <a:rPr lang="ru-RU" sz="2800" dirty="0" smtClean="0"/>
              <a:t>      - работа с детьми 3-4 лет ;</a:t>
            </a:r>
            <a:br>
              <a:rPr lang="ru-RU" sz="2800" dirty="0" smtClean="0"/>
            </a:br>
            <a:r>
              <a:rPr lang="ru-RU" sz="2800" dirty="0" smtClean="0"/>
              <a:t>- работа </a:t>
            </a:r>
            <a:r>
              <a:rPr lang="ru-RU" sz="2800" dirty="0"/>
              <a:t>с </a:t>
            </a:r>
            <a:r>
              <a:rPr lang="ru-RU" sz="2800" dirty="0" smtClean="0"/>
              <a:t>родителями</a:t>
            </a:r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176010" y="5165421"/>
            <a:ext cx="3670853" cy="460513"/>
          </a:xfrm>
        </p:spPr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112682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66951" y="676895"/>
            <a:ext cx="7802087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/>
              <a:t>“Работа с детьми”:</a:t>
            </a:r>
          </a:p>
          <a:p>
            <a:r>
              <a:rPr lang="ru-RU" sz="2800" dirty="0" smtClean="0"/>
              <a:t>* Формирование </a:t>
            </a:r>
            <a:r>
              <a:rPr lang="ru-RU" sz="2800" dirty="0"/>
              <a:t>милосердия.</a:t>
            </a:r>
          </a:p>
          <a:p>
            <a:r>
              <a:rPr lang="ru-RU" sz="2800" dirty="0" smtClean="0"/>
              <a:t>* Развитие </a:t>
            </a:r>
            <a:r>
              <a:rPr lang="ru-RU" sz="2800" dirty="0"/>
              <a:t>трудолюбия</a:t>
            </a:r>
          </a:p>
          <a:p>
            <a:r>
              <a:rPr lang="ru-RU" sz="2800" dirty="0" smtClean="0"/>
              <a:t>* Воспитание </a:t>
            </a:r>
            <a:r>
              <a:rPr lang="ru-RU" sz="2800" dirty="0"/>
              <a:t>потребности к здоровому образу</a:t>
            </a:r>
          </a:p>
          <a:p>
            <a:r>
              <a:rPr lang="ru-RU" sz="2800" dirty="0"/>
              <a:t>жизни.</a:t>
            </a:r>
          </a:p>
          <a:p>
            <a:r>
              <a:rPr lang="ru-RU" sz="2800" dirty="0" smtClean="0"/>
              <a:t>* Формирование </a:t>
            </a:r>
            <a:r>
              <a:rPr lang="ru-RU" sz="2800" dirty="0"/>
              <a:t>толерантности</a:t>
            </a:r>
          </a:p>
          <a:p>
            <a:r>
              <a:rPr lang="ru-RU" sz="2800" dirty="0" smtClean="0"/>
              <a:t>* Формирование </a:t>
            </a:r>
            <a:r>
              <a:rPr lang="ru-RU" sz="2800" dirty="0"/>
              <a:t>сознательного,</a:t>
            </a:r>
          </a:p>
          <a:p>
            <a:r>
              <a:rPr lang="ru-RU" sz="2800" dirty="0" err="1"/>
              <a:t>непрагматичного</a:t>
            </a:r>
            <a:r>
              <a:rPr lang="ru-RU" sz="2800" dirty="0"/>
              <a:t> отношения к природе,</a:t>
            </a:r>
          </a:p>
          <a:p>
            <a:r>
              <a:rPr lang="ru-RU" sz="2800" dirty="0" smtClean="0"/>
              <a:t>* Формирование </a:t>
            </a:r>
            <a:r>
              <a:rPr lang="ru-RU" sz="2800" dirty="0"/>
              <a:t>доброжелательности в</a:t>
            </a:r>
          </a:p>
          <a:p>
            <a:r>
              <a:rPr lang="ru-RU" sz="2800" dirty="0"/>
              <a:t>общении со сверстниками.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8083" y="4381994"/>
            <a:ext cx="1919415" cy="19239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916171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262</TotalTime>
  <Words>602</Words>
  <Application>Microsoft Office PowerPoint</Application>
  <PresentationFormat>Широкоэкранный</PresentationFormat>
  <Paragraphs>91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Тема Office</vt:lpstr>
      <vt:lpstr>  Добровольческая (волонтерская) деятельность в патриотическом и духовно-нравственном воспитании граждан (из опыта работы)</vt:lpstr>
      <vt:lpstr>Презентация PowerPoint</vt:lpstr>
      <vt:lpstr> Одна из современных форм построения тесного взаимодействия с социумом – «Акция» "Акция - это действие, предпринимаемое для достижения какой-нибудь цели" - словарь Ожегова. Акция - активная форма работы, которую проводят участники движения в школах, клубах, на концертах, спортивных праздниках. Роль членов движения в акциях зависит от её целей и содержания. В одном случае это раздача листовок, буклетов, в другом - проведение тематического дня. Тематика их самая разнообразна, но необходимо соблюдать правило – она должна быть актуальна в данный момент как для самих детей, их родителей, социума. Такие, как «Защитим зеленую красавицу», «Книга заболела», «Поможем зимующим птицам» и др.        </vt:lpstr>
      <vt:lpstr> </vt:lpstr>
      <vt:lpstr>  *</vt:lpstr>
      <vt:lpstr> Вопросы: </vt:lpstr>
      <vt:lpstr>Три основных этапа:</vt:lpstr>
      <vt:lpstr>В зависимости от выбора основных объектов  добровольческой деятельности выделяются следующие блоки работы:       - работа с детьми 3-4 лет ; - работа с родителями</vt:lpstr>
      <vt:lpstr>Презентация PowerPoint</vt:lpstr>
      <vt:lpstr>Презентация PowerPoint</vt:lpstr>
      <vt:lpstr>Презентация PowerPoint</vt:lpstr>
      <vt:lpstr> Акция «Театрализация сказки «Репка» в ясельной группе!» </vt:lpstr>
      <vt:lpstr>  </vt:lpstr>
      <vt:lpstr> </vt:lpstr>
      <vt:lpstr>  </vt:lpstr>
      <vt:lpstr>                       Акция «Книга заболела» </vt:lpstr>
      <vt:lpstr>             Запланированы:   * Акция «Георгиевская ленточка!» * Акция «Подари ветерану подарок» (изготовление с детьми подарка к празднику 9 мая). * Акция «Бросим умный взгляд на мусор» * Акция «Подари улыбку!»</vt:lpstr>
      <vt:lpstr>     Вывод </vt:lpstr>
      <vt:lpstr>         Интернет-ресурсы: https://articulus-info.ru/wp-content/uploads/2017/10/4-2017-statyaTiN-Gamolka.pdf   http://www.efremova  http://ru.wikipedia.org/wiki/Волонтер  http://www.litres.ru/pages/biblio_book/?art=147913&amp;lfrom=236997940  «Письма о добром»: Письма о добром»: Азбука, АзбукаАттикус; СПб.:; 2013 ISBN 9785389058774 http://doshkolnik.ru/pedagogika/18725.html http://pdlada.ru/news/view/4398/  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Маленькие  волонтеры  или  добрые  дела  дошколят</dc:title>
  <dc:creator>1</dc:creator>
  <cp:lastModifiedBy>User</cp:lastModifiedBy>
  <cp:revision>66</cp:revision>
  <dcterms:created xsi:type="dcterms:W3CDTF">2018-01-30T02:09:13Z</dcterms:created>
  <dcterms:modified xsi:type="dcterms:W3CDTF">2019-03-25T08:25:59Z</dcterms:modified>
</cp:coreProperties>
</file>